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3" r:id="rId4"/>
    <p:sldId id="261" r:id="rId5"/>
    <p:sldId id="259" r:id="rId6"/>
    <p:sldId id="267" r:id="rId7"/>
    <p:sldId id="276" r:id="rId8"/>
    <p:sldId id="264" r:id="rId9"/>
    <p:sldId id="275" r:id="rId10"/>
    <p:sldId id="277" r:id="rId11"/>
    <p:sldId id="270" r:id="rId12"/>
    <p:sldId id="268" r:id="rId13"/>
    <p:sldId id="271" r:id="rId14"/>
    <p:sldId id="272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41AA3-A338-4824-BDBD-D024290E3FA4}" type="datetimeFigureOut">
              <a:rPr lang="en-AU" smtClean="0"/>
              <a:t>18/10/2016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C3943-172A-497D-8E7D-334AE4BDE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29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CADE4D-34F5-4ADE-9427-D6969320140E}" type="datetime1">
              <a:rPr lang="en-AU" smtClean="0"/>
              <a:t>18/10/2016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8997D2-9F75-431C-BDDA-C7BA37466196}" type="slidenum">
              <a:rPr lang="en-AU" smtClean="0"/>
              <a:t>‹#›</a:t>
            </a:fld>
            <a:endParaRPr lang="en-A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551A-85F0-4348-A66E-48CC3ED461AE}" type="datetime1">
              <a:rPr lang="en-AU" smtClean="0"/>
              <a:t>18/10/2016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‹#›</a:t>
            </a:fld>
            <a:endParaRPr lang="en-A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37F68-A39A-41EC-B35D-9CFD6A136D54}" type="datetime1">
              <a:rPr lang="en-AU" smtClean="0"/>
              <a:t>18/10/2016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‹#›</a:t>
            </a:fld>
            <a:endParaRPr lang="en-A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6CC6-47B4-4EE1-8123-5C847D090655}" type="datetime1">
              <a:rPr lang="en-AU" smtClean="0"/>
              <a:t>18/10/2016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26F3-D486-4B7A-B020-3D668504D666}" type="datetime1">
              <a:rPr lang="en-AU" smtClean="0"/>
              <a:t>18/10/2016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FBE3-25C2-43E5-B842-7CC33FBDE46A}" type="datetime1">
              <a:rPr lang="en-AU" smtClean="0"/>
              <a:t>18/10/2016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89C2-04BC-4FA2-B496-80B755D23551}" type="datetime1">
              <a:rPr lang="en-AU" smtClean="0"/>
              <a:t>18/10/2016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‹#›</a:t>
            </a:fld>
            <a:endParaRPr lang="en-A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47CA-6E5F-4B69-92B3-17CECF633F7E}" type="datetime1">
              <a:rPr lang="en-AU" smtClean="0"/>
              <a:t>18/10/2016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‹#›</a:t>
            </a:fld>
            <a:endParaRPr lang="en-A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17FB-3A78-4309-BCB8-2E902D8F5014}" type="datetime1">
              <a:rPr lang="en-AU" smtClean="0"/>
              <a:t>18/10/2016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D6BB-4AE5-4CDE-9085-681650394D90}" type="datetime1">
              <a:rPr lang="en-AU" smtClean="0"/>
              <a:t>18/10/2016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EF4B-871A-40A9-9F2B-6763B159DE1C}" type="datetime1">
              <a:rPr lang="en-AU" smtClean="0"/>
              <a:t>18/10/2016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A5D0D18-D643-4F26-B5CA-8849B40F38A7}" type="datetime1">
              <a:rPr lang="en-AU" smtClean="0"/>
              <a:t>18/10/2016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8997D2-9F75-431C-BDDA-C7BA37466196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mci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5"/>
            <a:ext cx="7772400" cy="1656185"/>
          </a:xfrm>
        </p:spPr>
        <p:txBody>
          <a:bodyPr>
            <a:noAutofit/>
          </a:bodyPr>
          <a:lstStyle/>
          <a:p>
            <a:r>
              <a:rPr lang="en-AU" sz="4000" i="1" dirty="0"/>
              <a:t>Gippsland Australian Muslim Community </a:t>
            </a:r>
            <a:r>
              <a:rPr lang="en-AU" sz="4000" i="1" dirty="0" smtClean="0"/>
              <a:t>Incorporated (GAMCI)</a:t>
            </a:r>
            <a:r>
              <a:rPr lang="en-AU" sz="4000" dirty="0"/>
              <a:t/>
            </a:r>
            <a:br>
              <a:rPr lang="en-AU" sz="4000" dirty="0"/>
            </a:br>
            <a:endParaRPr lang="en-AU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849760"/>
          </a:xfrm>
        </p:spPr>
        <p:txBody>
          <a:bodyPr>
            <a:normAutofit fontScale="92500" lnSpcReduction="20000"/>
          </a:bodyPr>
          <a:lstStyle/>
          <a:p>
            <a:r>
              <a:rPr lang="en-ZA" dirty="0">
                <a:solidFill>
                  <a:schemeClr val="tx1"/>
                </a:solidFill>
              </a:rPr>
              <a:t>Summary of Years Events </a:t>
            </a:r>
            <a:endParaRPr lang="en-ZA" dirty="0" smtClean="0">
              <a:solidFill>
                <a:schemeClr val="tx1"/>
              </a:solidFill>
            </a:endParaRPr>
          </a:p>
          <a:p>
            <a:r>
              <a:rPr lang="en-ZA" dirty="0" smtClean="0">
                <a:solidFill>
                  <a:schemeClr val="tx1"/>
                </a:solidFill>
              </a:rPr>
              <a:t>1 </a:t>
            </a:r>
            <a:r>
              <a:rPr lang="en-ZA" dirty="0">
                <a:solidFill>
                  <a:schemeClr val="tx1"/>
                </a:solidFill>
              </a:rPr>
              <a:t>July </a:t>
            </a:r>
            <a:r>
              <a:rPr lang="en-ZA" dirty="0" smtClean="0">
                <a:solidFill>
                  <a:schemeClr val="tx1"/>
                </a:solidFill>
              </a:rPr>
              <a:t>2015 </a:t>
            </a:r>
            <a:r>
              <a:rPr lang="en-ZA" dirty="0">
                <a:solidFill>
                  <a:schemeClr val="tx1"/>
                </a:solidFill>
              </a:rPr>
              <a:t>– 30 June, </a:t>
            </a:r>
            <a:r>
              <a:rPr lang="en-ZA" dirty="0" smtClean="0">
                <a:solidFill>
                  <a:schemeClr val="tx1"/>
                </a:solidFill>
              </a:rPr>
              <a:t>2016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Presented at Annual General Meeting </a:t>
            </a:r>
          </a:p>
          <a:p>
            <a:r>
              <a:rPr lang="en-ZA" dirty="0"/>
              <a:t>5</a:t>
            </a:r>
            <a:r>
              <a:rPr lang="en-ZA" dirty="0" smtClean="0">
                <a:solidFill>
                  <a:schemeClr val="tx1"/>
                </a:solidFill>
              </a:rPr>
              <a:t> November, 2016 </a:t>
            </a:r>
          </a:p>
          <a:p>
            <a:r>
              <a:rPr lang="en-ZA" dirty="0" smtClean="0"/>
              <a:t>Federation University </a:t>
            </a:r>
            <a:r>
              <a:rPr lang="en-US" dirty="0" smtClean="0">
                <a:solidFill>
                  <a:schemeClr val="tx1"/>
                </a:solidFill>
              </a:rPr>
              <a:t>Business Conference Room</a:t>
            </a:r>
            <a:endParaRPr lang="en-AU" dirty="0">
              <a:solidFill>
                <a:schemeClr val="tx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6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60848"/>
            <a:ext cx="8073617" cy="4465719"/>
          </a:xfrm>
        </p:spPr>
        <p:txBody>
          <a:bodyPr>
            <a:normAutofit fontScale="62500" lnSpcReduction="20000"/>
          </a:bodyPr>
          <a:lstStyle/>
          <a:p>
            <a:pPr marL="0" indent="0" fontAlgn="t">
              <a:buNone/>
            </a:pPr>
            <a:r>
              <a:rPr lang="en-US" sz="3800" dirty="0" smtClean="0"/>
              <a:t>“This </a:t>
            </a:r>
            <a:r>
              <a:rPr lang="en-US" sz="3800" dirty="0"/>
              <a:t>is short note to say </a:t>
            </a:r>
            <a:r>
              <a:rPr lang="en-US" sz="3800" dirty="0" smtClean="0"/>
              <a:t>thank you </a:t>
            </a:r>
            <a:r>
              <a:rPr lang="en-US" sz="3800" dirty="0"/>
              <a:t>on behalf of myself, Acting Inspector Jason Helps and Senior Constable Jessica Lewis for invitation to the GAMCI luncheon on 13 March. </a:t>
            </a:r>
            <a:endParaRPr lang="en-US" sz="3800" dirty="0" smtClean="0"/>
          </a:p>
          <a:p>
            <a:pPr marL="0" indent="0" fontAlgn="t">
              <a:buNone/>
            </a:pPr>
            <a:r>
              <a:rPr lang="en-US" sz="3800" dirty="0" smtClean="0"/>
              <a:t>The </a:t>
            </a:r>
            <a:r>
              <a:rPr lang="en-US" sz="3800" dirty="0"/>
              <a:t>guest speakers (…….and the food) were extraordinary and have given us an insight into some of the issues and prejudices faced by the Islamic community.  Last night I found myself thinking about </a:t>
            </a:r>
            <a:r>
              <a:rPr lang="en-US" sz="3800" dirty="0" err="1"/>
              <a:t>Sherene</a:t>
            </a:r>
            <a:r>
              <a:rPr lang="en-US" sz="3800" dirty="0"/>
              <a:t> Hassan’s comments about separating religion from culture.</a:t>
            </a:r>
          </a:p>
          <a:p>
            <a:pPr marL="0" indent="0" fontAlgn="t">
              <a:buNone/>
            </a:pPr>
            <a:r>
              <a:rPr lang="en-US" sz="3800" dirty="0" smtClean="0"/>
              <a:t>We </a:t>
            </a:r>
            <a:r>
              <a:rPr lang="en-US" sz="3800" dirty="0"/>
              <a:t>left feeling very privileged and enthusiastic about our new friendships and are looking forward to working together into the </a:t>
            </a:r>
            <a:r>
              <a:rPr lang="en-US" sz="3800" dirty="0" smtClean="0"/>
              <a:t>future”. </a:t>
            </a:r>
            <a:endParaRPr lang="en-US" sz="3800" dirty="0"/>
          </a:p>
          <a:p>
            <a:pPr marL="0" indent="0" fontAlgn="t">
              <a:buNone/>
            </a:pPr>
            <a:r>
              <a:rPr lang="en-US" sz="3800" dirty="0" smtClean="0"/>
              <a:t>Regards</a:t>
            </a:r>
            <a:r>
              <a:rPr lang="en-US" sz="3800" dirty="0"/>
              <a:t>, </a:t>
            </a:r>
            <a:r>
              <a:rPr lang="en-US" sz="3800" dirty="0" smtClean="0"/>
              <a:t>Ben</a:t>
            </a:r>
            <a:r>
              <a:rPr lang="en-US" sz="3800" dirty="0"/>
              <a:t> </a:t>
            </a:r>
            <a:r>
              <a:rPr lang="en-US" sz="3800" dirty="0" smtClean="0"/>
              <a:t>McWilliams (Sergeant, </a:t>
            </a:r>
            <a:r>
              <a:rPr lang="en-US" sz="3800" dirty="0" err="1" smtClean="0"/>
              <a:t>Morwell</a:t>
            </a:r>
            <a:r>
              <a:rPr lang="en-US" sz="3800" dirty="0" smtClean="0"/>
              <a:t> Police).  </a:t>
            </a:r>
            <a:r>
              <a:rPr lang="en-US" dirty="0"/>
              <a:t>  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10</a:t>
            </a:fld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26596"/>
          </a:xfrm>
        </p:spPr>
        <p:txBody>
          <a:bodyPr/>
          <a:lstStyle/>
          <a:p>
            <a:r>
              <a:rPr lang="en-US" sz="2800" dirty="0" smtClean="0"/>
              <a:t>Thanking Community Feedback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158120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988840"/>
            <a:ext cx="7745505" cy="4536503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Council response received from Queens Hall which has a heritage value, and requires multiple planning requirements.</a:t>
            </a:r>
          </a:p>
          <a:p>
            <a:r>
              <a:rPr lang="en-AU" dirty="0" smtClean="0"/>
              <a:t>Enquires </a:t>
            </a:r>
            <a:r>
              <a:rPr lang="en-AU" dirty="0"/>
              <a:t>with Council over Hazelwood North / Church (126 Church Road).  Land is on a coal overlay.</a:t>
            </a:r>
          </a:p>
          <a:p>
            <a:r>
              <a:rPr lang="en-AU" dirty="0" smtClean="0"/>
              <a:t>GAMCI attended </a:t>
            </a:r>
            <a:r>
              <a:rPr lang="en-AU" dirty="0"/>
              <a:t>Police Multi-cultural Advisory Committee </a:t>
            </a:r>
            <a:r>
              <a:rPr lang="en-AU" dirty="0" smtClean="0"/>
              <a:t>meeting </a:t>
            </a:r>
            <a:r>
              <a:rPr lang="en-AU" dirty="0"/>
              <a:t>on March </a:t>
            </a:r>
            <a:r>
              <a:rPr lang="en-AU" dirty="0" smtClean="0"/>
              <a:t>31.  GAMCI briefed </a:t>
            </a:r>
            <a:r>
              <a:rPr lang="en-AU" dirty="0"/>
              <a:t>the meeting on the peaceful nature of Muslims at the request of the police. </a:t>
            </a:r>
            <a:endParaRPr lang="en-AU" dirty="0" smtClean="0"/>
          </a:p>
          <a:p>
            <a:r>
              <a:rPr lang="en-AU" dirty="0" smtClean="0"/>
              <a:t>GMS raises </a:t>
            </a:r>
            <a:r>
              <a:rPr lang="en-AU" dirty="0"/>
              <a:t>issue of </a:t>
            </a:r>
            <a:r>
              <a:rPr lang="en-AU" dirty="0" smtClean="0"/>
              <a:t>united </a:t>
            </a:r>
            <a:r>
              <a:rPr lang="en-AU" dirty="0"/>
              <a:t>patriot front and Latrobe valley patriot </a:t>
            </a:r>
            <a:r>
              <a:rPr lang="en-AU" dirty="0" smtClean="0"/>
              <a:t>group.  </a:t>
            </a:r>
            <a:r>
              <a:rPr lang="en-AU" dirty="0"/>
              <a:t>GAMCI </a:t>
            </a:r>
            <a:r>
              <a:rPr lang="en-AU" dirty="0" smtClean="0"/>
              <a:t>send email response </a:t>
            </a:r>
            <a:r>
              <a:rPr lang="en-AU" dirty="0"/>
              <a:t>to </a:t>
            </a:r>
            <a:r>
              <a:rPr lang="en-AU" dirty="0" smtClean="0"/>
              <a:t>members to be vigilant</a:t>
            </a:r>
            <a:r>
              <a:rPr lang="en-AU" dirty="0"/>
              <a:t>, and report any issues to police.  </a:t>
            </a:r>
            <a:endParaRPr lang="en-AU" dirty="0" smtClean="0"/>
          </a:p>
          <a:p>
            <a:r>
              <a:rPr lang="en-US" dirty="0" err="1"/>
              <a:t>Tareq</a:t>
            </a:r>
            <a:r>
              <a:rPr lang="en-US" dirty="0"/>
              <a:t> </a:t>
            </a:r>
            <a:r>
              <a:rPr lang="en-US" dirty="0" err="1"/>
              <a:t>Mamun</a:t>
            </a:r>
            <a:r>
              <a:rPr lang="en-US" dirty="0"/>
              <a:t> appointed Assistant Secretary.  </a:t>
            </a:r>
            <a:endParaRPr lang="en-AU" dirty="0"/>
          </a:p>
          <a:p>
            <a:endParaRPr lang="en-A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March – April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04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988840"/>
            <a:ext cx="7745505" cy="4536503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GAMCI formally applies for membership status with ICV and accepted. Fee paid and received.  </a:t>
            </a:r>
            <a:endParaRPr lang="en-AU" dirty="0"/>
          </a:p>
          <a:p>
            <a:r>
              <a:rPr lang="en-AU" dirty="0"/>
              <a:t>Request to assist “Golden Wattle Mosque”.  Members address Friday </a:t>
            </a:r>
            <a:r>
              <a:rPr lang="en-AU" dirty="0" err="1"/>
              <a:t>jummah</a:t>
            </a:r>
            <a:r>
              <a:rPr lang="en-AU" dirty="0"/>
              <a:t>, and </a:t>
            </a:r>
            <a:r>
              <a:rPr lang="en-AU" dirty="0" smtClean="0"/>
              <a:t>raise </a:t>
            </a:r>
            <a:r>
              <a:rPr lang="en-AU" dirty="0"/>
              <a:t>over $4,600.  </a:t>
            </a:r>
            <a:endParaRPr lang="en-AU" dirty="0" smtClean="0"/>
          </a:p>
          <a:p>
            <a:r>
              <a:rPr lang="en-AU" dirty="0" smtClean="0"/>
              <a:t>GAMCI enquires about potential Occupancy of “Moe </a:t>
            </a:r>
            <a:r>
              <a:rPr lang="en-AU" dirty="0"/>
              <a:t>Community </a:t>
            </a:r>
            <a:r>
              <a:rPr lang="en-AU" dirty="0" smtClean="0"/>
              <a:t>Hub” (declined after fee sought).</a:t>
            </a:r>
          </a:p>
          <a:p>
            <a:r>
              <a:rPr lang="en-AU" dirty="0" smtClean="0"/>
              <a:t>GAMCI advertises “Interpreting Course” run in Traralgon by Monash University.  10 </a:t>
            </a:r>
            <a:r>
              <a:rPr lang="en-AU" dirty="0"/>
              <a:t>– 12 people attended, </a:t>
            </a:r>
            <a:r>
              <a:rPr lang="en-AU" dirty="0" smtClean="0"/>
              <a:t>including GAMCI. First </a:t>
            </a:r>
            <a:r>
              <a:rPr lang="en-AU" dirty="0"/>
              <a:t>time course offered in country Victoria.  </a:t>
            </a:r>
            <a:endParaRPr lang="en-AU" dirty="0" smtClean="0"/>
          </a:p>
          <a:p>
            <a:r>
              <a:rPr lang="en-AU" dirty="0" smtClean="0"/>
              <a:t>GAMCI receives $2,200 Grants from Multicultural </a:t>
            </a:r>
            <a:r>
              <a:rPr lang="en-AU" dirty="0"/>
              <a:t>and Communities Branch Department of Social </a:t>
            </a:r>
            <a:r>
              <a:rPr lang="en-AU" dirty="0" smtClean="0"/>
              <a:t>Services for purchase of equipment. </a:t>
            </a:r>
          </a:p>
          <a:p>
            <a:r>
              <a:rPr lang="en-US" dirty="0" smtClean="0"/>
              <a:t>Preparations for Ramadan begin, with community </a:t>
            </a:r>
            <a:r>
              <a:rPr lang="en-US" dirty="0" err="1" smtClean="0"/>
              <a:t>Iftars</a:t>
            </a:r>
            <a:r>
              <a:rPr lang="en-US" dirty="0" smtClean="0"/>
              <a:t> being held on Saturday’s.  MUIS committee unable to participate in manner of prior years.  </a:t>
            </a:r>
            <a:endParaRPr lang="en-US" dirty="0" smtClean="0"/>
          </a:p>
          <a:p>
            <a:r>
              <a:rPr lang="en-US" dirty="0" smtClean="0"/>
              <a:t>WIN TV cover </a:t>
            </a:r>
            <a:r>
              <a:rPr lang="en-US" dirty="0" err="1" smtClean="0"/>
              <a:t>Iftar</a:t>
            </a:r>
            <a:r>
              <a:rPr lang="en-US" dirty="0" smtClean="0"/>
              <a:t> celebrations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May – </a:t>
            </a:r>
            <a:r>
              <a:rPr lang="en-AU" dirty="0"/>
              <a:t>J</a:t>
            </a:r>
            <a:r>
              <a:rPr lang="en-AU" dirty="0" smtClean="0"/>
              <a:t>une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02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13</a:t>
            </a:fld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21" y="436024"/>
            <a:ext cx="3724779" cy="57927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440668"/>
            <a:ext cx="3548028" cy="52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4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54250"/>
            <a:ext cx="3816424" cy="568711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14</a:t>
            </a:fld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0"/>
            <a:ext cx="7756263" cy="1054250"/>
          </a:xfrm>
        </p:spPr>
        <p:txBody>
          <a:bodyPr/>
          <a:lstStyle/>
          <a:p>
            <a:r>
              <a:rPr lang="en-US" dirty="0" smtClean="0"/>
              <a:t>GAMCI Committee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021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60849"/>
            <a:ext cx="7745505" cy="4065314"/>
          </a:xfrm>
        </p:spPr>
        <p:txBody>
          <a:bodyPr/>
          <a:lstStyle/>
          <a:p>
            <a:r>
              <a:rPr lang="en-AU" dirty="0" smtClean="0"/>
              <a:t>Federation University Staff including Alan Scarlett</a:t>
            </a:r>
          </a:p>
          <a:p>
            <a:r>
              <a:rPr lang="en-AU" dirty="0" smtClean="0"/>
              <a:t>MUGSU and MUGSU Staff, including Nigel Beck</a:t>
            </a:r>
          </a:p>
          <a:p>
            <a:r>
              <a:rPr lang="en-AU" dirty="0" smtClean="0"/>
              <a:t>MUIS Committee, </a:t>
            </a:r>
          </a:p>
          <a:p>
            <a:r>
              <a:rPr lang="en-AU" dirty="0" smtClean="0"/>
              <a:t>UMSLV </a:t>
            </a:r>
            <a:r>
              <a:rPr lang="en-AU" dirty="0"/>
              <a:t>President and Committee</a:t>
            </a:r>
            <a:endParaRPr lang="en-AU" dirty="0" smtClean="0"/>
          </a:p>
          <a:p>
            <a:r>
              <a:rPr lang="en-AU" dirty="0" smtClean="0"/>
              <a:t>GECC Committee, and Interfaith Sub-committee including </a:t>
            </a:r>
          </a:p>
          <a:p>
            <a:r>
              <a:rPr lang="en-AU" dirty="0" smtClean="0"/>
              <a:t>Dr </a:t>
            </a:r>
            <a:r>
              <a:rPr lang="en-AU" dirty="0" err="1" smtClean="0"/>
              <a:t>Kamrul</a:t>
            </a:r>
            <a:r>
              <a:rPr lang="en-AU" dirty="0" smtClean="0"/>
              <a:t> </a:t>
            </a:r>
            <a:r>
              <a:rPr lang="en-AU" dirty="0" smtClean="0"/>
              <a:t>Islam, and Dr Anwar Sadat </a:t>
            </a:r>
            <a:r>
              <a:rPr lang="en-AU" dirty="0" smtClean="0"/>
              <a:t>(web hosting)</a:t>
            </a:r>
          </a:p>
          <a:p>
            <a:r>
              <a:rPr lang="en-US" dirty="0" smtClean="0"/>
              <a:t>ICV</a:t>
            </a:r>
            <a:endParaRPr lang="en-AU" dirty="0" smtClean="0"/>
          </a:p>
          <a:p>
            <a:r>
              <a:rPr lang="en-AU" dirty="0" smtClean="0">
                <a:hlinkClick r:id="rId2"/>
              </a:rPr>
              <a:t>www.gamci.org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GAMCI Thanks to: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95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060848"/>
            <a:ext cx="7745505" cy="4320481"/>
          </a:xfrm>
        </p:spPr>
        <p:txBody>
          <a:bodyPr>
            <a:normAutofit fontScale="92500"/>
          </a:bodyPr>
          <a:lstStyle/>
          <a:p>
            <a:r>
              <a:rPr lang="en-AU" dirty="0"/>
              <a:t>With MUIS organised community </a:t>
            </a:r>
            <a:r>
              <a:rPr lang="en-AU" dirty="0" err="1"/>
              <a:t>Iftar</a:t>
            </a:r>
            <a:r>
              <a:rPr lang="en-AU" dirty="0"/>
              <a:t>, over Ramadan and </a:t>
            </a:r>
            <a:r>
              <a:rPr lang="en-AU" dirty="0" err="1"/>
              <a:t>Eid</a:t>
            </a:r>
            <a:r>
              <a:rPr lang="en-AU" dirty="0"/>
              <a:t> </a:t>
            </a:r>
            <a:r>
              <a:rPr lang="en-AU" dirty="0" err="1"/>
              <a:t>Ul</a:t>
            </a:r>
            <a:r>
              <a:rPr lang="en-AU" dirty="0"/>
              <a:t> </a:t>
            </a:r>
            <a:r>
              <a:rPr lang="en-AU" dirty="0" err="1"/>
              <a:t>Fitr</a:t>
            </a:r>
            <a:r>
              <a:rPr lang="en-AU" dirty="0"/>
              <a:t> dinner arrangements.   </a:t>
            </a:r>
          </a:p>
          <a:p>
            <a:r>
              <a:rPr lang="en-US" dirty="0"/>
              <a:t>Assisted UMSLV with </a:t>
            </a:r>
            <a:r>
              <a:rPr lang="en-US" dirty="0" err="1"/>
              <a:t>Eid</a:t>
            </a:r>
            <a:r>
              <a:rPr lang="en-US" dirty="0"/>
              <a:t> Festival held in </a:t>
            </a:r>
            <a:r>
              <a:rPr lang="en-US" dirty="0" err="1"/>
              <a:t>Parkys</a:t>
            </a:r>
            <a:r>
              <a:rPr lang="en-US" dirty="0"/>
              <a:t> </a:t>
            </a:r>
            <a:r>
              <a:rPr lang="en-US" dirty="0" err="1"/>
              <a:t>Traralgon</a:t>
            </a:r>
            <a:endParaRPr lang="en-ZA" dirty="0"/>
          </a:p>
          <a:p>
            <a:pPr lvl="0"/>
            <a:r>
              <a:rPr lang="en-AU" dirty="0" smtClean="0"/>
              <a:t>August visit </a:t>
            </a:r>
            <a:r>
              <a:rPr lang="en-AU" dirty="0"/>
              <a:t>by Mr Nail </a:t>
            </a:r>
            <a:r>
              <a:rPr lang="en-AU" dirty="0" err="1"/>
              <a:t>Aykan</a:t>
            </a:r>
            <a:r>
              <a:rPr lang="en-AU" dirty="0"/>
              <a:t> - CEO - Islamic Council of </a:t>
            </a:r>
            <a:r>
              <a:rPr lang="en-AU" dirty="0" smtClean="0"/>
              <a:t>Victoria, by GMS meeting </a:t>
            </a:r>
            <a:r>
              <a:rPr lang="en-AU" dirty="0"/>
              <a:t>with Latrobe Major, and Victorian Police </a:t>
            </a:r>
          </a:p>
          <a:p>
            <a:r>
              <a:rPr lang="en-AU" dirty="0" smtClean="0"/>
              <a:t>Met with MUIS committee about ongoing status of this organisation.  </a:t>
            </a:r>
          </a:p>
          <a:p>
            <a:r>
              <a:rPr lang="en-AU" dirty="0" smtClean="0"/>
              <a:t>Enquiries begin for GAMCI to be a become a charity.</a:t>
            </a:r>
          </a:p>
          <a:p>
            <a:r>
              <a:rPr lang="en-US" dirty="0" smtClean="0"/>
              <a:t>GAMCI received organizational support grant from VMC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504056"/>
          </a:xfrm>
        </p:spPr>
        <p:txBody>
          <a:bodyPr/>
          <a:lstStyle/>
          <a:p>
            <a:r>
              <a:rPr lang="en-AU" dirty="0" smtClean="0"/>
              <a:t>July - September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86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ICV CEO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3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7128792" cy="37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988840"/>
            <a:ext cx="7745505" cy="4752528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Saturday 10 </a:t>
            </a:r>
            <a:r>
              <a:rPr lang="en-AU" dirty="0" smtClean="0"/>
              <a:t>October GAMCI attended </a:t>
            </a:r>
            <a:r>
              <a:rPr lang="en-AU" dirty="0"/>
              <a:t>Gippsland – Where We All Belong” festival at Immigration Park </a:t>
            </a:r>
            <a:r>
              <a:rPr lang="en-AU" dirty="0" smtClean="0"/>
              <a:t>Morwell, organised by GMS.</a:t>
            </a:r>
          </a:p>
          <a:p>
            <a:r>
              <a:rPr lang="en-US" dirty="0" smtClean="0"/>
              <a:t>GAMCI participates in </a:t>
            </a:r>
            <a:r>
              <a:rPr lang="en-US" dirty="0"/>
              <a:t>N</a:t>
            </a:r>
            <a:r>
              <a:rPr lang="en-US" dirty="0" smtClean="0"/>
              <a:t>ovember GMS Multicultural Community Meeting</a:t>
            </a:r>
            <a:r>
              <a:rPr lang="en-US" dirty="0"/>
              <a:t>, </a:t>
            </a:r>
            <a:r>
              <a:rPr lang="en-US" dirty="0" smtClean="0"/>
              <a:t>centered </a:t>
            </a:r>
            <a:r>
              <a:rPr lang="en-US" dirty="0"/>
              <a:t>around Safety </a:t>
            </a:r>
            <a:r>
              <a:rPr lang="en-US" dirty="0" smtClean="0"/>
              <a:t>&amp; </a:t>
            </a:r>
            <a:r>
              <a:rPr lang="en-AU" dirty="0" smtClean="0"/>
              <a:t>Wellbeing.</a:t>
            </a:r>
          </a:p>
          <a:p>
            <a:pPr lvl="0"/>
            <a:r>
              <a:rPr lang="en-US" dirty="0" smtClean="0"/>
              <a:t>GECC </a:t>
            </a:r>
            <a:r>
              <a:rPr lang="en-AU" dirty="0"/>
              <a:t>Multicultural </a:t>
            </a:r>
            <a:r>
              <a:rPr lang="en-AU" dirty="0" smtClean="0"/>
              <a:t>Festival talks continue </a:t>
            </a:r>
          </a:p>
          <a:p>
            <a:r>
              <a:rPr lang="en-AU" dirty="0"/>
              <a:t>Volunteer Grants Multicultural and Communities </a:t>
            </a:r>
            <a:r>
              <a:rPr lang="en-AU" dirty="0" smtClean="0"/>
              <a:t>Branch Department </a:t>
            </a:r>
            <a:r>
              <a:rPr lang="en-AU" dirty="0"/>
              <a:t>of Social </a:t>
            </a:r>
            <a:r>
              <a:rPr lang="en-AU" dirty="0" smtClean="0"/>
              <a:t>Services, GAMCI applies for grants to </a:t>
            </a:r>
            <a:r>
              <a:rPr lang="en-AU" dirty="0"/>
              <a:t>purchase small equipment items. </a:t>
            </a:r>
            <a:endParaRPr lang="en-AU" dirty="0" smtClean="0"/>
          </a:p>
          <a:p>
            <a:r>
              <a:rPr lang="en-AU" dirty="0"/>
              <a:t>Request from ABC Gippsland Radio to participate in online </a:t>
            </a:r>
            <a:r>
              <a:rPr lang="en-AU" dirty="0" smtClean="0"/>
              <a:t>and </a:t>
            </a:r>
            <a:r>
              <a:rPr lang="en-AU" dirty="0"/>
              <a:t>radio feature as part of ABC series ‘walk a mile in their shoes’ and being a Muslim In Gippsland. </a:t>
            </a:r>
            <a:endParaRPr lang="en-AU" dirty="0" smtClean="0"/>
          </a:p>
          <a:p>
            <a:r>
              <a:rPr lang="en-AU" dirty="0"/>
              <a:t>http://www.abc.net.au/news/2015-12-15/being-muslim-in-regional-victoria/7029286</a:t>
            </a:r>
            <a:endParaRPr lang="en-AU" dirty="0" smtClean="0"/>
          </a:p>
          <a:p>
            <a:r>
              <a:rPr lang="en-AU" dirty="0"/>
              <a:t>CDAC </a:t>
            </a:r>
            <a:r>
              <a:rPr lang="en-AU" dirty="0" smtClean="0"/>
              <a:t>mentions that </a:t>
            </a:r>
            <a:r>
              <a:rPr lang="en-AU" dirty="0"/>
              <a:t>up to 50 </a:t>
            </a:r>
            <a:r>
              <a:rPr lang="en-AU" dirty="0" smtClean="0"/>
              <a:t>Syria refugees </a:t>
            </a:r>
            <a:r>
              <a:rPr lang="en-AU" dirty="0"/>
              <a:t>and families may come to Latrobe Valley area</a:t>
            </a:r>
            <a:r>
              <a:rPr lang="en-AU" dirty="0" smtClean="0"/>
              <a:t>.</a:t>
            </a:r>
          </a:p>
          <a:p>
            <a:r>
              <a:rPr lang="en-AU" dirty="0" smtClean="0"/>
              <a:t>Section </a:t>
            </a:r>
            <a:r>
              <a:rPr lang="en-AU" dirty="0"/>
              <a:t>32 </a:t>
            </a:r>
            <a:r>
              <a:rPr lang="en-AU" dirty="0" smtClean="0"/>
              <a:t>of Queen Street Hall forward </a:t>
            </a:r>
            <a:r>
              <a:rPr lang="en-AU" dirty="0"/>
              <a:t>to council for comment.  </a:t>
            </a:r>
          </a:p>
          <a:p>
            <a:pPr lvl="0"/>
            <a:endParaRPr lang="en-AU" dirty="0" smtClean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September – December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84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988840"/>
            <a:ext cx="7745505" cy="4536503"/>
          </a:xfrm>
        </p:spPr>
        <p:txBody>
          <a:bodyPr>
            <a:normAutofit/>
          </a:bodyPr>
          <a:lstStyle/>
          <a:p>
            <a:r>
              <a:rPr lang="en-AU" dirty="0" smtClean="0"/>
              <a:t>GAMCI hold third successful function </a:t>
            </a:r>
            <a:r>
              <a:rPr lang="en-AU" dirty="0"/>
              <a:t>to celebrate the prophet’s </a:t>
            </a:r>
            <a:r>
              <a:rPr lang="en-AU" dirty="0" smtClean="0"/>
              <a:t>(PBUH) birthday (without funding). Involving recitation </a:t>
            </a:r>
            <a:r>
              <a:rPr lang="en-AU" dirty="0"/>
              <a:t>of </a:t>
            </a:r>
            <a:r>
              <a:rPr lang="en-AU" dirty="0" err="1" smtClean="0"/>
              <a:t>Quraan</a:t>
            </a:r>
            <a:r>
              <a:rPr lang="en-AU" dirty="0" smtClean="0"/>
              <a:t>; </a:t>
            </a:r>
            <a:r>
              <a:rPr lang="en-AU" dirty="0" err="1" smtClean="0"/>
              <a:t>surahs</a:t>
            </a:r>
            <a:r>
              <a:rPr lang="en-AU" dirty="0" smtClean="0"/>
              <a:t> and performances by children; Islamic quiz; Medals.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January – February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5</a:t>
            </a:fld>
            <a:endParaRPr lang="en-AU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5" y="3573016"/>
            <a:ext cx="711975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88641"/>
            <a:ext cx="4161532" cy="252027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6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8641"/>
            <a:ext cx="386619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9" y="3712121"/>
            <a:ext cx="4603707" cy="246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16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988840"/>
            <a:ext cx="7745505" cy="4536503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Discussions continue with Traralgon Cemetery for burial place for Muslims.  Dedicated area has </a:t>
            </a:r>
            <a:r>
              <a:rPr lang="en-AU" dirty="0"/>
              <a:t>been marked.  Traralgon cemetery has contacted the Geelong cemetery who provided them with a written </a:t>
            </a:r>
            <a:r>
              <a:rPr lang="en-AU" dirty="0" smtClean="0"/>
              <a:t>procedure which was discussed. GAMCI seeks </a:t>
            </a:r>
            <a:r>
              <a:rPr lang="en-AU" dirty="0"/>
              <a:t>advice </a:t>
            </a:r>
            <a:r>
              <a:rPr lang="en-AU" dirty="0" smtClean="0"/>
              <a:t>on </a:t>
            </a:r>
            <a:r>
              <a:rPr lang="en-AU" dirty="0"/>
              <a:t>the formal </a:t>
            </a:r>
            <a:r>
              <a:rPr lang="en-AU" dirty="0" smtClean="0"/>
              <a:t>procedure.</a:t>
            </a:r>
          </a:p>
          <a:p>
            <a:r>
              <a:rPr lang="en-US" dirty="0" smtClean="0"/>
              <a:t>Meeting with ICV to discuss “thanking community event” Sponsored by ICV. </a:t>
            </a:r>
          </a:p>
          <a:p>
            <a:r>
              <a:rPr lang="en-AU" dirty="0"/>
              <a:t>GAMCI </a:t>
            </a:r>
            <a:r>
              <a:rPr lang="en-AU" dirty="0" smtClean="0"/>
              <a:t>provides advice regarding </a:t>
            </a:r>
            <a:r>
              <a:rPr lang="en-AU" dirty="0"/>
              <a:t>the Nepalese Ghurkha communities wish to erect a Shrine at Immigration Park. </a:t>
            </a:r>
            <a:endParaRPr lang="en-AU" dirty="0" smtClean="0"/>
          </a:p>
          <a:p>
            <a:r>
              <a:rPr lang="en-AU" dirty="0" smtClean="0"/>
              <a:t>GAMCI assists with the Federation University “Muslim </a:t>
            </a:r>
            <a:r>
              <a:rPr lang="en-AU" dirty="0"/>
              <a:t>S</a:t>
            </a:r>
            <a:r>
              <a:rPr lang="en-AU" dirty="0" smtClean="0"/>
              <a:t>tudents Guide”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Dr</a:t>
            </a:r>
            <a:r>
              <a:rPr lang="en-US" dirty="0" smtClean="0"/>
              <a:t> Anwar </a:t>
            </a:r>
            <a:r>
              <a:rPr lang="en-US" dirty="0" smtClean="0"/>
              <a:t>Sadat </a:t>
            </a:r>
            <a:r>
              <a:rPr lang="en-US" dirty="0" smtClean="0"/>
              <a:t>Assistant Secretary resigns, but agrees to update </a:t>
            </a:r>
            <a:r>
              <a:rPr lang="en-US" dirty="0" smtClean="0"/>
              <a:t>Web </a:t>
            </a:r>
            <a:r>
              <a:rPr lang="en-US" dirty="0" smtClean="0"/>
              <a:t>site.  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January – February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23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988840"/>
            <a:ext cx="7745505" cy="45365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GAMCI holds successful “Thanking the Community Event” with sponsorship from ICV and guest speaker </a:t>
            </a:r>
            <a:r>
              <a:rPr lang="en-US" dirty="0" err="1" smtClean="0"/>
              <a:t>Sherrin</a:t>
            </a:r>
            <a:r>
              <a:rPr lang="en-US" dirty="0" smtClean="0"/>
              <a:t> Hassan.  Budget allowed for children to be catered for away from speeches (this provided great debate).  Catering provided in-house. </a:t>
            </a:r>
            <a:endParaRPr lang="en-US" dirty="0" smtClean="0"/>
          </a:p>
          <a:p>
            <a:r>
              <a:rPr lang="en-US" dirty="0"/>
              <a:t>http://www.latrobevalleyexpress.com.au/story/3796896/plan-for-a-dedicated-place-of-burial/</a:t>
            </a:r>
            <a:endParaRPr lang="en-US" dirty="0" smtClean="0"/>
          </a:p>
          <a:p>
            <a:r>
              <a:rPr lang="en-AU" dirty="0" smtClean="0"/>
              <a:t>Cemetery </a:t>
            </a:r>
            <a:r>
              <a:rPr lang="en-AU" dirty="0" smtClean="0"/>
              <a:t>land for </a:t>
            </a:r>
            <a:r>
              <a:rPr lang="en-AU" dirty="0"/>
              <a:t>Muslims with plans for 50 sites.  Planning for Trees was explained.  </a:t>
            </a:r>
            <a:r>
              <a:rPr lang="en-AU" dirty="0" smtClean="0"/>
              <a:t>GAMCI attends </a:t>
            </a:r>
            <a:r>
              <a:rPr lang="en-AU" dirty="0"/>
              <a:t>Inauguration ceremony of the “function room</a:t>
            </a:r>
            <a:r>
              <a:rPr lang="en-AU" dirty="0" smtClean="0"/>
              <a:t>”.  GAMCI also attends “Open Day” and also </a:t>
            </a:r>
            <a:r>
              <a:rPr lang="en-AU" dirty="0"/>
              <a:t>met with a Stone-mason.  Procedure was reviewed and validated by </a:t>
            </a:r>
            <a:r>
              <a:rPr lang="en-AU" dirty="0" smtClean="0"/>
              <a:t>UMMA.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March – April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95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9" y="260648"/>
            <a:ext cx="7756263" cy="885808"/>
          </a:xfrm>
        </p:spPr>
        <p:txBody>
          <a:bodyPr/>
          <a:lstStyle/>
          <a:p>
            <a:r>
              <a:rPr lang="en-US" sz="3600" dirty="0"/>
              <a:t>Thanking the </a:t>
            </a:r>
            <a:r>
              <a:rPr lang="en-US" sz="3600" dirty="0" smtClean="0"/>
              <a:t>Community</a:t>
            </a:r>
            <a:endParaRPr lang="en-A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97D2-9F75-431C-BDDA-C7BA37466196}" type="slidenum">
              <a:rPr lang="en-AU" smtClean="0"/>
              <a:t>9</a:t>
            </a:fld>
            <a:endParaRPr lang="en-AU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0" y="1412776"/>
            <a:ext cx="5904656" cy="30573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08" y="1497302"/>
            <a:ext cx="2808312" cy="4769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8" y="4530881"/>
            <a:ext cx="4308836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541</TotalTime>
  <Words>848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Book Antiqua</vt:lpstr>
      <vt:lpstr>Calibri</vt:lpstr>
      <vt:lpstr>Wingdings</vt:lpstr>
      <vt:lpstr>Hardcover</vt:lpstr>
      <vt:lpstr>Gippsland Australian Muslim Community Incorporated (GAMCI) </vt:lpstr>
      <vt:lpstr>July - September</vt:lpstr>
      <vt:lpstr>With ICV CEO</vt:lpstr>
      <vt:lpstr>September – December</vt:lpstr>
      <vt:lpstr>January – February</vt:lpstr>
      <vt:lpstr>PowerPoint Presentation</vt:lpstr>
      <vt:lpstr>January – February</vt:lpstr>
      <vt:lpstr>March – April</vt:lpstr>
      <vt:lpstr>Thanking the Community</vt:lpstr>
      <vt:lpstr>Thanking Community Feedback </vt:lpstr>
      <vt:lpstr>March – April </vt:lpstr>
      <vt:lpstr>May – June</vt:lpstr>
      <vt:lpstr>PowerPoint Presentation</vt:lpstr>
      <vt:lpstr>GAMCI Committee</vt:lpstr>
      <vt:lpstr>GAMCI Thanks to:</vt:lpstr>
    </vt:vector>
  </TitlesOfParts>
  <Company>Monash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Gippsland Australian Muslim Community Incorporated (GAMCI)</dc:title>
  <dc:creator>Abdel Halabi</dc:creator>
  <cp:lastModifiedBy>Abdel Halabi</cp:lastModifiedBy>
  <cp:revision>70</cp:revision>
  <dcterms:created xsi:type="dcterms:W3CDTF">2014-11-11T01:19:56Z</dcterms:created>
  <dcterms:modified xsi:type="dcterms:W3CDTF">2016-10-18T01:09:01Z</dcterms:modified>
</cp:coreProperties>
</file>